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Average" panose="020B0604020202020204" charset="0"/>
      <p:regular r:id="rId29"/>
    </p:embeddedFont>
    <p:embeddedFont>
      <p:font typeface="Oswald" panose="020B0604020202020204" charset="0"/>
      <p:regular r:id="rId30"/>
      <p:bold r:id="rId3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7DD187-A080-4885-B4B4-AEFAD2B5CE4A}">
  <a:tblStyle styleId="{467DD187-A080-4885-B4B4-AEFAD2B5CE4A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11906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Hayle</a:t>
            </a:r>
          </a:p>
        </p:txBody>
      </p:sp>
    </p:spTree>
    <p:extLst>
      <p:ext uri="{BB962C8B-B14F-4D97-AF65-F5344CB8AC3E}">
        <p14:creationId xmlns:p14="http://schemas.microsoft.com/office/powerpoint/2010/main" val="537015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Sean</a:t>
            </a:r>
          </a:p>
        </p:txBody>
      </p:sp>
    </p:spTree>
    <p:extLst>
      <p:ext uri="{BB962C8B-B14F-4D97-AF65-F5344CB8AC3E}">
        <p14:creationId xmlns:p14="http://schemas.microsoft.com/office/powerpoint/2010/main" val="2546668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Hayle</a:t>
            </a:r>
          </a:p>
        </p:txBody>
      </p:sp>
    </p:spTree>
    <p:extLst>
      <p:ext uri="{BB962C8B-B14F-4D97-AF65-F5344CB8AC3E}">
        <p14:creationId xmlns:p14="http://schemas.microsoft.com/office/powerpoint/2010/main" val="2185670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Hayle</a:t>
            </a:r>
          </a:p>
        </p:txBody>
      </p:sp>
    </p:spTree>
    <p:extLst>
      <p:ext uri="{BB962C8B-B14F-4D97-AF65-F5344CB8AC3E}">
        <p14:creationId xmlns:p14="http://schemas.microsoft.com/office/powerpoint/2010/main" val="1797470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Hayle</a:t>
            </a:r>
          </a:p>
        </p:txBody>
      </p:sp>
    </p:spTree>
    <p:extLst>
      <p:ext uri="{BB962C8B-B14F-4D97-AF65-F5344CB8AC3E}">
        <p14:creationId xmlns:p14="http://schemas.microsoft.com/office/powerpoint/2010/main" val="268100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David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95894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David</a:t>
            </a:r>
          </a:p>
        </p:txBody>
      </p:sp>
    </p:spTree>
    <p:extLst>
      <p:ext uri="{BB962C8B-B14F-4D97-AF65-F5344CB8AC3E}">
        <p14:creationId xmlns:p14="http://schemas.microsoft.com/office/powerpoint/2010/main" val="889321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David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Explain difference between bussed and Isolated Resistor Array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There is more than 3000 pins that are already soldered, and would need to be resoldered if we wanted to fix/replace components.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432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David</a:t>
            </a:r>
          </a:p>
        </p:txBody>
      </p:sp>
    </p:spTree>
    <p:extLst>
      <p:ext uri="{BB962C8B-B14F-4D97-AF65-F5344CB8AC3E}">
        <p14:creationId xmlns:p14="http://schemas.microsoft.com/office/powerpoint/2010/main" val="796138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David</a:t>
            </a:r>
          </a:p>
        </p:txBody>
      </p:sp>
    </p:spTree>
    <p:extLst>
      <p:ext uri="{BB962C8B-B14F-4D97-AF65-F5344CB8AC3E}">
        <p14:creationId xmlns:p14="http://schemas.microsoft.com/office/powerpoint/2010/main" val="4260780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Jaehyuk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Could lead to reliability issues. Leading to loss of profit. How the latent damage affects industry.</a:t>
            </a:r>
          </a:p>
        </p:txBody>
      </p:sp>
    </p:spTree>
    <p:extLst>
      <p:ext uri="{BB962C8B-B14F-4D97-AF65-F5344CB8AC3E}">
        <p14:creationId xmlns:p14="http://schemas.microsoft.com/office/powerpoint/2010/main" val="582322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David</a:t>
            </a:r>
          </a:p>
        </p:txBody>
      </p:sp>
    </p:spTree>
    <p:extLst>
      <p:ext uri="{BB962C8B-B14F-4D97-AF65-F5344CB8AC3E}">
        <p14:creationId xmlns:p14="http://schemas.microsoft.com/office/powerpoint/2010/main" val="2248671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Hayle</a:t>
            </a:r>
          </a:p>
        </p:txBody>
      </p:sp>
    </p:spTree>
    <p:extLst>
      <p:ext uri="{BB962C8B-B14F-4D97-AF65-F5344CB8AC3E}">
        <p14:creationId xmlns:p14="http://schemas.microsoft.com/office/powerpoint/2010/main" val="2704473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Sean</a:t>
            </a:r>
          </a:p>
        </p:txBody>
      </p:sp>
    </p:spTree>
    <p:extLst>
      <p:ext uri="{BB962C8B-B14F-4D97-AF65-F5344CB8AC3E}">
        <p14:creationId xmlns:p14="http://schemas.microsoft.com/office/powerpoint/2010/main" val="3057982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Sean</a:t>
            </a:r>
          </a:p>
        </p:txBody>
      </p:sp>
    </p:spTree>
    <p:extLst>
      <p:ext uri="{BB962C8B-B14F-4D97-AF65-F5344CB8AC3E}">
        <p14:creationId xmlns:p14="http://schemas.microsoft.com/office/powerpoint/2010/main" val="4054193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Sean</a:t>
            </a:r>
          </a:p>
        </p:txBody>
      </p:sp>
    </p:spTree>
    <p:extLst>
      <p:ext uri="{BB962C8B-B14F-4D97-AF65-F5344CB8AC3E}">
        <p14:creationId xmlns:p14="http://schemas.microsoft.com/office/powerpoint/2010/main" val="9326937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400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4406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http://www.microsemi.com/document-portal/doc_view/124041-calculating-reliability-using-fit-mttf-arrhenius-htol-model</a:t>
            </a:r>
          </a:p>
        </p:txBody>
      </p:sp>
    </p:spTree>
    <p:extLst>
      <p:ext uri="{BB962C8B-B14F-4D97-AF65-F5344CB8AC3E}">
        <p14:creationId xmlns:p14="http://schemas.microsoft.com/office/powerpoint/2010/main" val="132207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Hayle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ESD can actually cause catastrophic failure</a:t>
            </a:r>
          </a:p>
        </p:txBody>
      </p:sp>
    </p:spTree>
    <p:extLst>
      <p:ext uri="{BB962C8B-B14F-4D97-AF65-F5344CB8AC3E}">
        <p14:creationId xmlns:p14="http://schemas.microsoft.com/office/powerpoint/2010/main" val="137132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Jaehyuk</a:t>
            </a:r>
          </a:p>
        </p:txBody>
      </p:sp>
    </p:spTree>
    <p:extLst>
      <p:ext uri="{BB962C8B-B14F-4D97-AF65-F5344CB8AC3E}">
        <p14:creationId xmlns:p14="http://schemas.microsoft.com/office/powerpoint/2010/main" val="38815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Jaehyuk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Reliability and safety concerns in Industry</a:t>
            </a:r>
          </a:p>
        </p:txBody>
      </p:sp>
    </p:spTree>
    <p:extLst>
      <p:ext uri="{BB962C8B-B14F-4D97-AF65-F5344CB8AC3E}">
        <p14:creationId xmlns:p14="http://schemas.microsoft.com/office/powerpoint/2010/main" val="957363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Hayle</a:t>
            </a:r>
          </a:p>
        </p:txBody>
      </p:sp>
    </p:spTree>
    <p:extLst>
      <p:ext uri="{BB962C8B-B14F-4D97-AF65-F5344CB8AC3E}">
        <p14:creationId xmlns:p14="http://schemas.microsoft.com/office/powerpoint/2010/main" val="210095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Hayle</a:t>
            </a:r>
          </a:p>
        </p:txBody>
      </p:sp>
    </p:spTree>
    <p:extLst>
      <p:ext uri="{BB962C8B-B14F-4D97-AF65-F5344CB8AC3E}">
        <p14:creationId xmlns:p14="http://schemas.microsoft.com/office/powerpoint/2010/main" val="4121827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Sean</a:t>
            </a:r>
          </a:p>
        </p:txBody>
      </p:sp>
    </p:spTree>
    <p:extLst>
      <p:ext uri="{BB962C8B-B14F-4D97-AF65-F5344CB8AC3E}">
        <p14:creationId xmlns:p14="http://schemas.microsoft.com/office/powerpoint/2010/main" val="1719073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Sean</a:t>
            </a:r>
          </a:p>
        </p:txBody>
      </p:sp>
    </p:spTree>
    <p:extLst>
      <p:ext uri="{BB962C8B-B14F-4D97-AF65-F5344CB8AC3E}">
        <p14:creationId xmlns:p14="http://schemas.microsoft.com/office/powerpoint/2010/main" val="372371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0" name="Shape 10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Latent Damage and Reliability in Semiconductor Devices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671250" y="3174874"/>
            <a:ext cx="7801500" cy="1132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May1625 - Advisor &amp; Client: Dr. Randy Geiger</a:t>
            </a:r>
          </a:p>
          <a:p>
            <a:pPr lvl="0" algn="l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Sean Santella	Hayle Olson	David </a:t>
            </a:r>
            <a:r>
              <a:rPr lang="en" dirty="0" smtClean="0"/>
              <a:t>Ackerman      Jaehyuk </a:t>
            </a:r>
            <a:r>
              <a:rPr lang="en" dirty="0"/>
              <a:t>Han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12/07/15</a:t>
            </a:r>
          </a:p>
        </p:txBody>
      </p:sp>
      <p:cxnSp>
        <p:nvCxnSpPr>
          <p:cNvPr id="60" name="Shape 60"/>
          <p:cNvCxnSpPr/>
          <p:nvPr/>
        </p:nvCxnSpPr>
        <p:spPr>
          <a:xfrm>
            <a:off x="0" y="168500"/>
            <a:ext cx="773099" cy="6342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1" name="Shape 61"/>
          <p:cNvCxnSpPr/>
          <p:nvPr/>
        </p:nvCxnSpPr>
        <p:spPr>
          <a:xfrm>
            <a:off x="525250" y="0"/>
            <a:ext cx="0" cy="6440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2" name="Shape 62"/>
          <p:cNvSpPr/>
          <p:nvPr/>
        </p:nvSpPr>
        <p:spPr>
          <a:xfrm>
            <a:off x="494950" y="631725"/>
            <a:ext cx="60599" cy="605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766900" y="774300"/>
            <a:ext cx="60599" cy="605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4" name="Shape 64"/>
          <p:cNvCxnSpPr/>
          <p:nvPr/>
        </p:nvCxnSpPr>
        <p:spPr>
          <a:xfrm>
            <a:off x="672000" y="0"/>
            <a:ext cx="0" cy="6440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5" name="Shape 65"/>
          <p:cNvSpPr/>
          <p:nvPr/>
        </p:nvSpPr>
        <p:spPr>
          <a:xfrm>
            <a:off x="641700" y="631725"/>
            <a:ext cx="60599" cy="605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6" name="Shape 66"/>
          <p:cNvCxnSpPr/>
          <p:nvPr/>
        </p:nvCxnSpPr>
        <p:spPr>
          <a:xfrm>
            <a:off x="818750" y="0"/>
            <a:ext cx="0" cy="6440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7" name="Shape 67"/>
          <p:cNvSpPr/>
          <p:nvPr/>
        </p:nvSpPr>
        <p:spPr>
          <a:xfrm>
            <a:off x="788450" y="631725"/>
            <a:ext cx="60599" cy="605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8" name="Shape 68"/>
          <p:cNvCxnSpPr/>
          <p:nvPr/>
        </p:nvCxnSpPr>
        <p:spPr>
          <a:xfrm>
            <a:off x="-3100" y="61950"/>
            <a:ext cx="381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9" name="Shape 69"/>
          <p:cNvSpPr/>
          <p:nvPr/>
        </p:nvSpPr>
        <p:spPr>
          <a:xfrm>
            <a:off x="356250" y="31650"/>
            <a:ext cx="60599" cy="605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0" name="Shape 70"/>
          <p:cNvCxnSpPr/>
          <p:nvPr/>
        </p:nvCxnSpPr>
        <p:spPr>
          <a:xfrm>
            <a:off x="0" y="277500"/>
            <a:ext cx="1710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" name="Shape 71"/>
          <p:cNvCxnSpPr/>
          <p:nvPr/>
        </p:nvCxnSpPr>
        <p:spPr>
          <a:xfrm>
            <a:off x="155900" y="271550"/>
            <a:ext cx="106500" cy="1088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2" name="Shape 72"/>
          <p:cNvCxnSpPr/>
          <p:nvPr/>
        </p:nvCxnSpPr>
        <p:spPr>
          <a:xfrm>
            <a:off x="256925" y="366325"/>
            <a:ext cx="1199" cy="4112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3" name="Shape 73"/>
          <p:cNvSpPr/>
          <p:nvPr/>
        </p:nvSpPr>
        <p:spPr>
          <a:xfrm>
            <a:off x="227225" y="766850"/>
            <a:ext cx="60599" cy="605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4" name="Shape 74"/>
          <p:cNvCxnSpPr/>
          <p:nvPr/>
        </p:nvCxnSpPr>
        <p:spPr>
          <a:xfrm>
            <a:off x="962400" y="463025"/>
            <a:ext cx="106500" cy="1088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5" name="Shape 75"/>
          <p:cNvCxnSpPr/>
          <p:nvPr/>
        </p:nvCxnSpPr>
        <p:spPr>
          <a:xfrm rot="10800000">
            <a:off x="965500" y="0"/>
            <a:ext cx="2399" cy="475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6" name="Shape 76"/>
          <p:cNvSpPr/>
          <p:nvPr/>
        </p:nvSpPr>
        <p:spPr>
          <a:xfrm>
            <a:off x="1051075" y="556300"/>
            <a:ext cx="60599" cy="605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ESD Stress Setup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562" y="1172175"/>
            <a:ext cx="6108876" cy="338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1722425" y="2170150"/>
            <a:ext cx="610200" cy="27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</a:rPr>
              <a:t>DUT</a:t>
            </a:r>
          </a:p>
        </p:txBody>
      </p:sp>
      <p:sp>
        <p:nvSpPr>
          <p:cNvPr id="142" name="Shape 142"/>
          <p:cNvSpPr/>
          <p:nvPr/>
        </p:nvSpPr>
        <p:spPr>
          <a:xfrm>
            <a:off x="2425100" y="1590925"/>
            <a:ext cx="2007900" cy="9345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43" name="Shape 143"/>
          <p:cNvCxnSpPr>
            <a:stCxn id="141" idx="3"/>
          </p:cNvCxnSpPr>
          <p:nvPr/>
        </p:nvCxnSpPr>
        <p:spPr>
          <a:xfrm rot="10800000" flipH="1">
            <a:off x="2332625" y="2301399"/>
            <a:ext cx="679200" cy="7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4" name="Shape 144"/>
          <p:cNvSpPr txBox="1"/>
          <p:nvPr/>
        </p:nvSpPr>
        <p:spPr>
          <a:xfrm>
            <a:off x="1638950" y="1312825"/>
            <a:ext cx="2494199" cy="27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</a:rPr>
              <a:t>Charge/Discharge to DUT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4809575" y="1382400"/>
            <a:ext cx="1824299" cy="27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</a:rPr>
              <a:t>HV Stepped Down</a:t>
            </a:r>
          </a:p>
        </p:txBody>
      </p:sp>
      <p:cxnSp>
        <p:nvCxnSpPr>
          <p:cNvPr id="146" name="Shape 146"/>
          <p:cNvCxnSpPr>
            <a:stCxn id="145" idx="2"/>
          </p:cNvCxnSpPr>
          <p:nvPr/>
        </p:nvCxnSpPr>
        <p:spPr>
          <a:xfrm flipH="1">
            <a:off x="4711024" y="1660499"/>
            <a:ext cx="1010700" cy="316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7" name="Shape 147"/>
          <p:cNvSpPr txBox="1"/>
          <p:nvPr/>
        </p:nvSpPr>
        <p:spPr>
          <a:xfrm>
            <a:off x="6738250" y="1743300"/>
            <a:ext cx="922799" cy="27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</a:rPr>
              <a:t>HV Input</a:t>
            </a:r>
          </a:p>
        </p:txBody>
      </p:sp>
      <p:cxnSp>
        <p:nvCxnSpPr>
          <p:cNvPr id="148" name="Shape 148"/>
          <p:cNvCxnSpPr>
            <a:stCxn id="147" idx="2"/>
          </p:cNvCxnSpPr>
          <p:nvPr/>
        </p:nvCxnSpPr>
        <p:spPr>
          <a:xfrm>
            <a:off x="7199649" y="2021399"/>
            <a:ext cx="168000" cy="650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9" name="Shape 149"/>
          <p:cNvSpPr txBox="1"/>
          <p:nvPr/>
        </p:nvSpPr>
        <p:spPr>
          <a:xfrm>
            <a:off x="6326875" y="3571575"/>
            <a:ext cx="922799" cy="27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</a:rPr>
              <a:t>Voltage Divider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109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Burn-in Testing &amp; Oven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600"/>
              <a:t>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pPr algn="ctr" rtl="0">
              <a:spcBef>
                <a:spcPts val="300"/>
              </a:spcBef>
              <a:buNone/>
            </a:pPr>
            <a:r>
              <a:rPr lang="en" sz="1800"/>
              <a:t>General Procedure</a:t>
            </a:r>
          </a:p>
          <a:p>
            <a:pPr algn="ctr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53612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Once the parts are stressed, they are put into a burn-in oven.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The burn-in oven is used to accelerate the lifetime of the parts.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While the parts are in the burn-in oven, they’ll be conducting current.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These parts will be measured regularly during procedure, to record their lifetime.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102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Burn-in Boards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600"/>
              <a:t>------------------------------------------------------------------------------------------------------------------------------------</a:t>
            </a:r>
          </a:p>
          <a:p>
            <a:pPr algn="ctr">
              <a:spcBef>
                <a:spcPts val="300"/>
              </a:spcBef>
              <a:buNone/>
            </a:pPr>
            <a:r>
              <a:rPr lang="en" sz="1800"/>
              <a:t>Existing Work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466750"/>
            <a:ext cx="8520599" cy="310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10 boards from previous work used for burn-in testing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/>
              <a:t>9 boards are populated with the parts in the testing set-up (next slide)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Each board has 12 testing set-ups, one set-up for each part to test.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Serious issues make these boards unusable for our purposes (to be discussed.)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102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Burn-in Boards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600"/>
              <a:t>------------------------------------------------------------------------------------------------------------------------------------</a:t>
            </a:r>
          </a:p>
          <a:p>
            <a:pPr lvl="0" algn="ctr" rtl="0">
              <a:spcBef>
                <a:spcPts val="300"/>
              </a:spcBef>
              <a:buNone/>
            </a:pPr>
            <a:r>
              <a:rPr lang="en" sz="1800"/>
              <a:t>Existing Work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149" y="1763449"/>
            <a:ext cx="3813101" cy="2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7850" y="1820312"/>
            <a:ext cx="3989999" cy="240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7303150" y="3515925"/>
            <a:ext cx="1293599" cy="6677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70" name="Shape 170"/>
          <p:cNvCxnSpPr>
            <a:endCxn id="169" idx="2"/>
          </p:cNvCxnSpPr>
          <p:nvPr/>
        </p:nvCxnSpPr>
        <p:spPr>
          <a:xfrm rot="10800000" flipH="1">
            <a:off x="7438750" y="4183724"/>
            <a:ext cx="511200" cy="365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71" name="Shape 171"/>
          <p:cNvSpPr txBox="1"/>
          <p:nvPr/>
        </p:nvSpPr>
        <p:spPr>
          <a:xfrm>
            <a:off x="6635425" y="4465375"/>
            <a:ext cx="1554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1 Testing Set-up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2484001" y="1152475"/>
            <a:ext cx="6348224" cy="12618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The bread board on the left is to test a </a:t>
            </a:r>
            <a:r>
              <a:rPr lang="en" i="1" dirty="0"/>
              <a:t>single</a:t>
            </a:r>
            <a:r>
              <a:rPr lang="en" dirty="0"/>
              <a:t> hex-inverter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The circuit schematic below is what is on that breadboard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Functionality Testing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l="24007" t="5705" r="19780" b="16775"/>
          <a:stretch/>
        </p:blipFill>
        <p:spPr>
          <a:xfrm>
            <a:off x="440200" y="236010"/>
            <a:ext cx="1915300" cy="4671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4">
            <a:alphaModFix/>
          </a:blip>
          <a:srcRect t="2325" r="4616" b="4295"/>
          <a:stretch/>
        </p:blipFill>
        <p:spPr>
          <a:xfrm>
            <a:off x="3266925" y="2561750"/>
            <a:ext cx="4667375" cy="22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98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Functionality Testing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600"/>
              <a:t>---------------------------------------------------------------------------------------------------------------------------------------------------------------------------------------------</a:t>
            </a:r>
          </a:p>
          <a:p>
            <a:pPr algn="ctr">
              <a:spcBef>
                <a:spcPts val="0"/>
              </a:spcBef>
              <a:buNone/>
            </a:pPr>
            <a:r>
              <a:rPr lang="en" sz="1800"/>
              <a:t>Truth Table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1431425"/>
            <a:ext cx="8520599" cy="74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 the table below, 1 means “high” for the switch states, and 1 means conducting for the components.</a:t>
            </a:r>
          </a:p>
        </p:txBody>
      </p:sp>
      <p:graphicFrame>
        <p:nvGraphicFramePr>
          <p:cNvPr id="186" name="Shape 186"/>
          <p:cNvGraphicFramePr/>
          <p:nvPr/>
        </p:nvGraphicFramePr>
        <p:xfrm>
          <a:off x="952500" y="2337000"/>
          <a:ext cx="7239000" cy="2377260"/>
        </p:xfrm>
        <a:graphic>
          <a:graphicData uri="http://schemas.openxmlformats.org/drawingml/2006/table">
            <a:tbl>
              <a:tblPr>
                <a:noFill/>
                <a:tableStyleId>{467DD187-A080-4885-B4B4-AEFAD2B5CE4A}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Switch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Diodes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Inverter Transistors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“Input”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“Output”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DZ1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DZ2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PMOS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NMOS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942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Burn-in Boards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600"/>
              <a:t>------------------------------------------------------------------------------------------------------------------------------------</a:t>
            </a:r>
          </a:p>
          <a:p>
            <a:pPr algn="ctr">
              <a:spcBef>
                <a:spcPts val="300"/>
              </a:spcBef>
              <a:buNone/>
            </a:pPr>
            <a:r>
              <a:rPr lang="en" sz="1800"/>
              <a:t>Issues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11700" y="1387325"/>
            <a:ext cx="8520599" cy="10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There are two major problems with the existing boards: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Resistor networks in the testing set-up are bussed instead of isolated.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3" name="Shape 193"/>
          <p:cNvSpPr txBox="1"/>
          <p:nvPr/>
        </p:nvSpPr>
        <p:spPr>
          <a:xfrm>
            <a:off x="2148997" y="4271000"/>
            <a:ext cx="1690199" cy="2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Bussed Resistor Network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5284498" y="4271000"/>
            <a:ext cx="1690199" cy="2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Isolated Resistor Network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783" y="2680100"/>
            <a:ext cx="6032427" cy="15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942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Burn-in Boards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600"/>
              <a:t>------------------------------------------------------------------------------------------------------------------------------------</a:t>
            </a:r>
          </a:p>
          <a:p>
            <a:pPr lvl="0" algn="ctr" rtl="0">
              <a:spcBef>
                <a:spcPts val="300"/>
              </a:spcBef>
              <a:buNone/>
            </a:pPr>
            <a:r>
              <a:rPr lang="en" sz="1800"/>
              <a:t>Issues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11700" y="1387325"/>
            <a:ext cx="8520599" cy="54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95000"/>
              </a:lnSpc>
              <a:buFont typeface="Average"/>
              <a:buAutoNum type="arabicPeriod" startAt="2"/>
            </a:pPr>
            <a:r>
              <a:rPr lang="en" dirty="0"/>
              <a:t>All output gates of each testing setup are connected with other output gates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5237" y="1966250"/>
            <a:ext cx="4693523" cy="294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93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Data Analysis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600"/>
              <a:t>--------------------------------------------------------------------------------------------------------------------------------</a:t>
            </a:r>
          </a:p>
          <a:p>
            <a:pPr algn="ctr">
              <a:spcBef>
                <a:spcPts val="300"/>
              </a:spcBef>
              <a:buNone/>
            </a:pPr>
            <a:r>
              <a:rPr lang="en" sz="1800"/>
              <a:t>General Procedure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1476650"/>
            <a:ext cx="8520599" cy="309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Once the lifetimes of the parts have been collected (and a control group that wasn’t stressed) we can pick apart the data.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This will require statistical analysis. After all, no sample is perfectly representative of the parts’ entire population.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Our primary statistic of interest will be the mean lifetimes of the parts.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Implications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If Latent Damage does exist, it could cause serious issues for the industry.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Conventional repair procedures could be invalid.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ESD affected systems might need to be completely replaced.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Imagine for a moment...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Chicago: Big rough city. 911 calling center is critically important. Quite a bit of investment in an insanely reliable system.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 lightning storm comes one day, and power goes out. Normally it’s fine, because they have back-ups. But it ended up failing. Their UPS burned out due to a microcontroller failure. Mass chaos in the city.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Afterward, the company who made the system went in and performed a standard repair procedure: swapping out boards until it works again.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But if Latent damage exists, then the non-replaced boards could fail much sooner than expected.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Completed Work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So far, we’ve done the following toward the completion of the project: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Replaced high-voltage source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Began work on establishing a max stress level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Determined issues and intended operation of existing boards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Implemented a single-device testing set-up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Project Milestones &amp; Schedule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3560250" y="4817350"/>
            <a:ext cx="2023499" cy="2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Updated on December 7</a:t>
            </a:r>
            <a:r>
              <a:rPr lang="en" sz="1000" baseline="30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</a:t>
            </a:r>
            <a:r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, 2015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737" y="1017725"/>
            <a:ext cx="5194526" cy="375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Next Semester Plans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Establish maximum stress level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Addressing Burn-in PCB issues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Create New PCB Design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Implement new components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Begin Stressing &amp; Burn-in Devices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Test Control Group</a:t>
            </a:r>
          </a:p>
          <a:p>
            <a:pPr marL="1428750" lvl="2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Non-stressed devices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Test Experimental Group</a:t>
            </a:r>
          </a:p>
          <a:p>
            <a:pPr marL="1428750" lvl="2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Stressed devices at maximum stress level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Analyze Data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Hypothesis Testing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Any Questions?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Resource/Cost Estimate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l="711" t="1495" r="484" b="781"/>
          <a:stretch/>
        </p:blipFill>
        <p:spPr>
          <a:xfrm>
            <a:off x="1736150" y="1017725"/>
            <a:ext cx="5859491" cy="379962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3560250" y="4817350"/>
            <a:ext cx="2023499" cy="2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Updated on December 3</a:t>
            </a:r>
            <a:r>
              <a:rPr lang="en" sz="1000" baseline="30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rd</a:t>
            </a:r>
            <a:r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, 2015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ESD Stress PCB</a:t>
            </a:r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350" y="1525775"/>
            <a:ext cx="4711300" cy="29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FIT to MTTF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311700" y="969225"/>
            <a:ext cx="8520599" cy="405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2400" b="1" dirty="0"/>
              <a:t>Arrhenius equation: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	k = Ae</a:t>
            </a:r>
            <a:r>
              <a:rPr lang="en" baseline="30000" dirty="0"/>
              <a:t>-(Ea/RT) </a:t>
            </a:r>
          </a:p>
          <a:p>
            <a:pPr marL="9715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k: Boltzmann’s Constant</a:t>
            </a:r>
          </a:p>
          <a:p>
            <a:pPr marL="9715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A: frequency factor/pre-exponential factor</a:t>
            </a:r>
          </a:p>
          <a:p>
            <a:pPr marL="9715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Ea: activation energy (eV)</a:t>
            </a:r>
          </a:p>
          <a:p>
            <a:pPr marL="9715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R: gas constant</a:t>
            </a:r>
          </a:p>
          <a:p>
            <a:pPr marL="971550" lvl="0" indent="-28575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dirty="0"/>
              <a:t>T: temperature (in kelvins)</a:t>
            </a:r>
          </a:p>
          <a:p>
            <a:pPr marL="34290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dirty="0"/>
              <a:t>FIT (Failures In Time) to MTTF (Mean Time To Failure)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 dirty="0"/>
              <a:t>FIT =  λ</a:t>
            </a:r>
            <a:r>
              <a:rPr lang="en" baseline="-25000" dirty="0"/>
              <a:t>FIT</a:t>
            </a:r>
            <a:r>
              <a:rPr lang="en" dirty="0"/>
              <a:t> =  λ</a:t>
            </a:r>
            <a:r>
              <a:rPr lang="en" baseline="-25000" dirty="0"/>
              <a:t>hours</a:t>
            </a:r>
            <a:r>
              <a:rPr lang="en" dirty="0"/>
              <a:t> X 10</a:t>
            </a:r>
            <a:r>
              <a:rPr lang="en" baseline="30000" dirty="0"/>
              <a:t>9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 dirty="0"/>
              <a:t>MTTF</a:t>
            </a:r>
            <a:r>
              <a:rPr lang="en" baseline="-25000" dirty="0"/>
              <a:t>hours</a:t>
            </a:r>
            <a:r>
              <a:rPr lang="en" dirty="0"/>
              <a:t> =  </a:t>
            </a:r>
            <a:r>
              <a:rPr lang="en" dirty="0" smtClean="0"/>
              <a:t>1/λ</a:t>
            </a:r>
            <a:r>
              <a:rPr lang="en" baseline="-25000" dirty="0" smtClean="0"/>
              <a:t>hours</a:t>
            </a:r>
            <a:endParaRPr lang="en" baseline="-25000" dirty="0"/>
          </a:p>
        </p:txBody>
      </p:sp>
      <p:sp>
        <p:nvSpPr>
          <p:cNvPr id="259" name="Shape 259"/>
          <p:cNvSpPr txBox="1"/>
          <p:nvPr/>
        </p:nvSpPr>
        <p:spPr>
          <a:xfrm>
            <a:off x="7532700" y="4625700"/>
            <a:ext cx="1299600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λ = Failure Rate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What is Latent Damage?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257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Latent Damage: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Is usually caused by an Electrostatic Discharge (ESD) </a:t>
            </a:r>
            <a:r>
              <a:rPr lang="en" dirty="0" smtClean="0"/>
              <a:t>event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Physically </a:t>
            </a:r>
            <a:r>
              <a:rPr lang="en" dirty="0"/>
              <a:t>damages a device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But </a:t>
            </a:r>
            <a:r>
              <a:rPr lang="en" dirty="0"/>
              <a:t>is electrically undetectable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Reduces the lifetime of the device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This is the theoretical definition of Latent Damage.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Does Latent Damage exist?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Some studies show evidence for the existence of Latent Damage, while others don’t.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As it stands now, Latent Damage is an ongoing topic of study.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Specifically, we care about Commercial off-the-Shelf (COTS) parts.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If it exists, it will reduce the overall lifetime of COTS devices.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Why should we care?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It has huge implications on Industry, as well as society as a whole.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If it does exist, COTS devices might not be as reliable as the specifications describe.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Unexpected failures increase the cost of repairs on a system.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Latent damage can lead to profit loss.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Hypothesis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If an ESD event occurs on a semiconductor device, then latent damage exists.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This latent damage can cause the reliability of these devices to decrease.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Resulting in the Mean Time to Failure (MTTF) to be shorter than the manufacturing specifications.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/>
              <a:t>Overall Project Plan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599" cy="29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/>
              <a:t>An experiment with three parts: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Stressing devices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Burn-in testing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Data analysis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Some existing work has already been done on this topic here at Iowa State.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To stay within time and budget constraints we attempted to use/repurpose the existing Printed Circuit Boards (PCBs).</a:t>
            </a:r>
          </a:p>
        </p:txBody>
      </p:sp>
      <p:sp>
        <p:nvSpPr>
          <p:cNvPr id="113" name="Shape 113"/>
          <p:cNvSpPr/>
          <p:nvPr/>
        </p:nvSpPr>
        <p:spPr>
          <a:xfrm>
            <a:off x="715925" y="3920950"/>
            <a:ext cx="1894500" cy="10352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3624750" y="3920950"/>
            <a:ext cx="1894500" cy="10352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6533575" y="3920950"/>
            <a:ext cx="1894500" cy="10352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6" name="Shape 116"/>
          <p:cNvCxnSpPr>
            <a:stCxn id="113" idx="3"/>
            <a:endCxn id="114" idx="1"/>
          </p:cNvCxnSpPr>
          <p:nvPr/>
        </p:nvCxnSpPr>
        <p:spPr>
          <a:xfrm>
            <a:off x="2610425" y="4438599"/>
            <a:ext cx="101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7" name="Shape 117"/>
          <p:cNvCxnSpPr/>
          <p:nvPr/>
        </p:nvCxnSpPr>
        <p:spPr>
          <a:xfrm>
            <a:off x="5519250" y="4438600"/>
            <a:ext cx="10142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8" name="Shape 118"/>
          <p:cNvSpPr txBox="1"/>
          <p:nvPr/>
        </p:nvSpPr>
        <p:spPr>
          <a:xfrm>
            <a:off x="892175" y="4014550"/>
            <a:ext cx="1541999" cy="84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ESD Stress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3800987" y="4014550"/>
            <a:ext cx="1541999" cy="84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Accelerate Lifetime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6709800" y="4014550"/>
            <a:ext cx="1541999" cy="84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Data Analysis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105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Stressing Devices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600"/>
              <a:t>----------------------------------------------------------------------------------------------------------------------------------------------------------------</a:t>
            </a:r>
          </a:p>
          <a:p>
            <a:pPr algn="ctr" rtl="0">
              <a:spcBef>
                <a:spcPts val="300"/>
              </a:spcBef>
              <a:buNone/>
            </a:pPr>
            <a:r>
              <a:rPr lang="en" sz="1800"/>
              <a:t>General Procedure</a:t>
            </a:r>
          </a:p>
          <a:p>
            <a:pPr algn="ctr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499350"/>
            <a:ext cx="49464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Devices will be exposed to an ESD event at a high-voltage level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Human Body Model (HBM)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100pF Capacitor charged to a high-voltage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Discharged into Device Under-Test (DUT) with the output tied-low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Texas Instruments (CD4049UBE)</a:t>
            </a:r>
          </a:p>
          <a:p>
            <a:pPr marL="9715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77777"/>
              <a:buFont typeface="Arial" panose="020B0604020202020204" pitchFamily="34" charset="0"/>
              <a:buChar char="•"/>
            </a:pPr>
            <a:r>
              <a:rPr lang="en" dirty="0"/>
              <a:t>6 CMOS inverters on one chip (hex inverter)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Through experimentation, determine a maximum stress level (high-voltage)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5925" y="2307799"/>
            <a:ext cx="3416375" cy="17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101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Stressing Board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600"/>
              <a:t>-------------------------------------------------------------------------------------------------------------------------------------------------</a:t>
            </a:r>
          </a:p>
          <a:p>
            <a:pPr algn="ctr">
              <a:spcBef>
                <a:spcPts val="300"/>
              </a:spcBef>
              <a:buNone/>
            </a:pPr>
            <a:r>
              <a:rPr lang="en" sz="1800"/>
              <a:t>Existing Work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558800"/>
            <a:ext cx="4890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An ESD Stress PCB was previously created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Simulate an ESD event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Functionality check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Programmable high-voltage source was non-functional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Re-purposed the PCB to use an agriculturally purposed high-voltage source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l="8055" t="28766" r="18377" b="19764"/>
          <a:stretch/>
        </p:blipFill>
        <p:spPr>
          <a:xfrm>
            <a:off x="5639900" y="1558801"/>
            <a:ext cx="2760724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1079</Words>
  <Application>Microsoft Office PowerPoint</Application>
  <PresentationFormat>On-screen Show (16:9)</PresentationFormat>
  <Paragraphs>218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Average</vt:lpstr>
      <vt:lpstr>Arial</vt:lpstr>
      <vt:lpstr>Oswald</vt:lpstr>
      <vt:lpstr>slate</vt:lpstr>
      <vt:lpstr>Latent Damage and Reliability in Semiconductor Devices</vt:lpstr>
      <vt:lpstr>Imagine for a moment...</vt:lpstr>
      <vt:lpstr>What is Latent Damage?</vt:lpstr>
      <vt:lpstr>Does Latent Damage exist?</vt:lpstr>
      <vt:lpstr>Why should we care?</vt:lpstr>
      <vt:lpstr>Hypothesis</vt:lpstr>
      <vt:lpstr>Overall Project Plan</vt:lpstr>
      <vt:lpstr>Stressing Devices ---------------------------------------------------------------------------------------------------------------------------------------------------------------- General Procedure </vt:lpstr>
      <vt:lpstr>Stressing Board ------------------------------------------------------------------------------------------------------------------------------------------------- Existing Work</vt:lpstr>
      <vt:lpstr>ESD Stress Setup</vt:lpstr>
      <vt:lpstr>Burn-in Testing &amp; Oven --------------------------------------------------------------------------------------------------------------------------------------------------------------------------------------------------------------- General Procedure </vt:lpstr>
      <vt:lpstr>Burn-in Boards ------------------------------------------------------------------------------------------------------------------------------------ Existing Work</vt:lpstr>
      <vt:lpstr>Burn-in Boards ------------------------------------------------------------------------------------------------------------------------------------ Existing Work</vt:lpstr>
      <vt:lpstr>Functionality Testing</vt:lpstr>
      <vt:lpstr>Functionality Testing --------------------------------------------------------------------------------------------------------------------------------------------------------------------------------------------- Truth Table</vt:lpstr>
      <vt:lpstr>Burn-in Boards ------------------------------------------------------------------------------------------------------------------------------------ Issues</vt:lpstr>
      <vt:lpstr>Burn-in Boards ------------------------------------------------------------------------------------------------------------------------------------ Issues</vt:lpstr>
      <vt:lpstr>Data Analysis -------------------------------------------------------------------------------------------------------------------------------- General Procedure</vt:lpstr>
      <vt:lpstr>Implications</vt:lpstr>
      <vt:lpstr>Completed Work</vt:lpstr>
      <vt:lpstr>Project Milestones &amp; Schedule</vt:lpstr>
      <vt:lpstr>Next Semester Plans</vt:lpstr>
      <vt:lpstr>Thank you!</vt:lpstr>
      <vt:lpstr>Resource/Cost Estimate</vt:lpstr>
      <vt:lpstr>ESD Stress PCB</vt:lpstr>
      <vt:lpstr>FIT to MTTF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Latent Damage and Reliability in Semiconductor Devices</dc:title>
  <cp:lastModifiedBy>Seantella</cp:lastModifiedBy>
  <cp:revision>2</cp:revision>
  <dcterms:modified xsi:type="dcterms:W3CDTF">2015-12-07T16:52:37Z</dcterms:modified>
</cp:coreProperties>
</file>